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0689336" cy="7562088"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chart>
    <c:autoTitleDeleted val="0"/>
    <c:plotArea>
      <c:barChart>
        <c:barDir val="col"/>
        <c:grouping val="clustered"/>
        <c:ser>
          <c:idx val="0"/>
          <c:order val="0"/>
          <c:tx>
            <c:strRef>
              <c:f>Sheet1!$B$1</c:f>
              <c:strCache>
                <c:ptCount val="1"/>
                <c:pt idx="0">
                  <c:v>EURmm</c:v>
                </c:pt>
              </c:strCache>
            </c:strRef>
          </c:tx>
          <c:spPr>
            <a:solidFill>
              <a:srgbClr val="4F8FC9"/>
            </a:solidFill>
          </c:spPr>
          <c:cat>
            <c:strRef>
              <c:f>Sheet1!$A$2:$A$4</c:f>
              <c:strCache>
                <c:ptCount val="3"/>
                <c:pt idx="0">
                  <c:v>2022</c:v>
                </c:pt>
                <c:pt idx="1">
                  <c:v>2023</c:v>
                </c:pt>
                <c:pt idx="2">
                  <c:v>2024</c:v>
                </c:pt>
              </c:strCache>
            </c:strRef>
          </c:cat>
          <c:val>
            <c:numRef>
              <c:f>Sheet1!$B$2:$B$4</c:f>
              <c:numCache>
                <c:formatCode>General</c:formatCode>
                <c:ptCount val="3"/>
                <c:pt idx="0">
                  <c:v>52.0</c:v>
                </c:pt>
                <c:pt idx="1">
                  <c:v>57.0</c:v>
                </c:pt>
                <c:pt idx="2">
                  <c:v>61.5</c:v>
                </c:pt>
              </c:numCache>
            </c:numRef>
          </c:val>
        </c:ser>
        <c:dLbls>
          <c:numFmt formatCode="#,##0.0" sourceLinked="0"/>
          <c:showLegendKey val="0"/>
          <c:showVal val="1"/>
          <c:showCatName val="0"/>
          <c:showSerName val="0"/>
          <c:showPercent val="0"/>
          <c:showBubbleSize val="0"/>
          <c:showLeaderLines val="1"/>
        </c:dLbls>
        <c:axId val="-2068027336"/>
        <c:axId val="-2113994440"/>
      </c:barChart>
      <c:catAx>
        <c:axId val="-2068027336"/>
        <c:scaling>
          <c:orientation val="minMax"/>
        </c:scaling>
        <c:delete val="0"/>
        <c:axPos val="b"/>
        <c:majorTickMark val="out"/>
        <c:minorTickMark val="none"/>
        <c:tickLblPos val="nextTo"/>
        <c:crossAx val="-2113994440"/>
        <c:crosses val="autoZero"/>
        <c:auto val="1"/>
        <c:lblAlgn val="ctr"/>
        <c:lblOffset val="100"/>
        <c:noMultiLvlLbl val="0"/>
      </c:catAx>
      <c:valAx>
        <c:axId val="-2113994440"/>
        <c:scaling/>
        <c:delete val="0"/>
        <c:axPos val="l"/>
        <c:majorGridlines/>
        <c:majorTickMark val="out"/>
        <c:minorTickMark val="none"/>
        <c:tickLblPos val="nextTo"/>
        <c:crossAx val="-2068027336"/>
        <c:crosses val="autoZero"/>
      </c:valAx>
    </c:plotArea>
    <c:dispBlanksAs val="gap"/>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chart>
    <c:autoTitleDeleted val="0"/>
    <c:plotArea>
      <c:barChart>
        <c:barDir val="col"/>
        <c:grouping val="clustered"/>
        <c:ser>
          <c:idx val="0"/>
          <c:order val="0"/>
          <c:tx>
            <c:strRef>
              <c:f>Sheet1!$B$1</c:f>
              <c:strCache>
                <c:ptCount val="1"/>
                <c:pt idx="0">
                  <c:v>EURmm</c:v>
                </c:pt>
              </c:strCache>
            </c:strRef>
          </c:tx>
          <c:spPr>
            <a:solidFill>
              <a:srgbClr val="4F8FC9"/>
            </a:solidFill>
          </c:spPr>
          <c:cat>
            <c:strRef>
              <c:f>Sheet1!$A$2:$A$4</c:f>
              <c:strCache>
                <c:ptCount val="3"/>
                <c:pt idx="0">
                  <c:v>2022</c:v>
                </c:pt>
                <c:pt idx="1">
                  <c:v>2023</c:v>
                </c:pt>
                <c:pt idx="2">
                  <c:v>2024</c:v>
                </c:pt>
              </c:strCache>
            </c:strRef>
          </c:cat>
          <c:val>
            <c:numRef>
              <c:f>Sheet1!$B$2:$B$4</c:f>
              <c:numCache>
                <c:formatCode>General</c:formatCode>
                <c:ptCount val="3"/>
                <c:pt idx="0">
                  <c:v>10.5</c:v>
                </c:pt>
                <c:pt idx="1">
                  <c:v>11.8</c:v>
                </c:pt>
                <c:pt idx="2">
                  <c:v>13.2</c:v>
                </c:pt>
              </c:numCache>
            </c:numRef>
          </c:val>
        </c:ser>
        <c:dLbls>
          <c:numFmt formatCode="#,##0.0" sourceLinked="0"/>
          <c:showLegendKey val="0"/>
          <c:showVal val="1"/>
          <c:showCatName val="0"/>
          <c:showSerName val="0"/>
          <c:showPercent val="0"/>
          <c:showBubbleSize val="0"/>
          <c:showLeaderLines val="1"/>
        </c:dLbls>
        <c:axId val="-2068027336"/>
        <c:axId val="-2113994440"/>
      </c:barChart>
      <c:catAx>
        <c:axId val="-2068027336"/>
        <c:scaling>
          <c:orientation val="minMax"/>
        </c:scaling>
        <c:delete val="0"/>
        <c:axPos val="b"/>
        <c:majorTickMark val="out"/>
        <c:minorTickMark val="none"/>
        <c:tickLblPos val="nextTo"/>
        <c:crossAx val="-2113994440"/>
        <c:crosses val="autoZero"/>
        <c:auto val="1"/>
        <c:lblAlgn val="ctr"/>
        <c:lblOffset val="100"/>
        <c:noMultiLvlLbl val="0"/>
      </c:catAx>
      <c:valAx>
        <c:axId val="-2113994440"/>
        <c:scaling/>
        <c:delete val="0"/>
        <c:axPos val="l"/>
        <c:majorGridlines/>
        <c:majorTickMark val="out"/>
        <c:minorTickMark val="none"/>
        <c:tickLblPos val="nextTo"/>
        <c:crossAx val="-2068027336"/>
        <c:crosses val="autoZero"/>
      </c:valAx>
    </c:plotArea>
    <c:dispBlanksAs val="gap"/>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chart>
    <c:autoTitleDeleted val="0"/>
    <c:plotArea>
      <c:barChart>
        <c:barDir val="col"/>
        <c:grouping val="clustered"/>
        <c:ser>
          <c:idx val="0"/>
          <c:order val="0"/>
          <c:tx>
            <c:strRef>
              <c:f>Sheet1!$B$1</c:f>
              <c:strCache>
                <c:ptCount val="1"/>
                <c:pt idx="0">
                  <c:v>EURmm</c:v>
                </c:pt>
              </c:strCache>
            </c:strRef>
          </c:tx>
          <c:spPr>
            <a:solidFill>
              <a:srgbClr val="4F8FC9"/>
            </a:solidFill>
          </c:spPr>
          <c:cat>
            <c:strRef>
              <c:f>Sheet1!$A$2:$A$5</c:f>
              <c:strCache>
                <c:ptCount val="4"/>
                <c:pt idx="0">
                  <c:v>DCF (EBITDA proxy) — Perpetuity</c:v>
                </c:pt>
                <c:pt idx="1">
                  <c:v>DCF (EBITDA proxy) — Exit Multiple</c:v>
                </c:pt>
                <c:pt idx="2">
                  <c:v>Trading Comps EV</c:v>
                </c:pt>
                <c:pt idx="3">
                  <c:v>Equity Value</c:v>
                </c:pt>
              </c:strCache>
            </c:strRef>
          </c:cat>
          <c:val>
            <c:numRef>
              <c:f>Sheet1!$B$2:$B$5</c:f>
              <c:numCache>
                <c:formatCode>General</c:formatCode>
                <c:ptCount val="4"/>
                <c:pt idx="0">
                  <c:v>155.66</c:v>
                </c:pt>
                <c:pt idx="1">
                  <c:v>113.51</c:v>
                </c:pt>
                <c:pt idx="2">
                  <c:v>112.2</c:v>
                </c:pt>
                <c:pt idx="3">
                  <c:v>93.7</c:v>
                </c:pt>
              </c:numCache>
            </c:numRef>
          </c:val>
        </c:ser>
        <c:dLbls>
          <c:numFmt formatCode="#,##0.0" sourceLinked="0"/>
          <c:showLegendKey val="0"/>
          <c:showVal val="1"/>
          <c:showCatName val="0"/>
          <c:showSerName val="0"/>
          <c:showPercent val="0"/>
          <c:showBubbleSize val="0"/>
          <c:showLeaderLines val="1"/>
        </c:dLbls>
        <c:axId val="-2068027336"/>
        <c:axId val="-2113994440"/>
      </c:barChart>
      <c:catAx>
        <c:axId val="-2068027336"/>
        <c:scaling>
          <c:orientation val="minMax"/>
        </c:scaling>
        <c:delete val="0"/>
        <c:axPos val="b"/>
        <c:majorTickMark val="out"/>
        <c:minorTickMark val="none"/>
        <c:tickLblPos val="nextTo"/>
        <c:crossAx val="-2113994440"/>
        <c:crosses val="autoZero"/>
        <c:auto val="1"/>
        <c:lblAlgn val="ctr"/>
        <c:lblOffset val="100"/>
        <c:noMultiLvlLbl val="0"/>
      </c:catAx>
      <c:valAx>
        <c:axId val="-2113994440"/>
        <c:scaling/>
        <c:delete val="0"/>
        <c:axPos val="l"/>
        <c:majorGridlines/>
        <c:majorTickMark val="out"/>
        <c:minorTickMark val="none"/>
        <c:tickLblPos val="nextTo"/>
        <c:crossAx val="-2068027336"/>
        <c:crosses val="autoZero"/>
      </c:valAx>
    </c:plotArea>
    <c:dispBlanksAs val="gap"/>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7562088"/>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0"/>
            <a:ext cx="9592056" cy="457200"/>
          </a:xfrm>
          <a:prstGeom prst="rect">
            <a:avLst/>
          </a:prstGeom>
          <a:noFill/>
        </p:spPr>
        <p:txBody>
          <a:bodyPr wrap="square">
            <a:normAutofit/>
          </a:bodyPr>
          <a:lstStyle/>
          <a:p>
            <a:pPr algn="l"/>
            <a:r>
              <a:rPr sz="1400" b="1" i="0">
                <a:solidFill>
                  <a:srgbClr val="4F8FC9"/>
                </a:solidFill>
              </a:rPr>
              <a:t>CONFIDENTIAL — INVESTMENT OPPORTUNITY</a:t>
            </a:r>
          </a:p>
        </p:txBody>
      </p:sp>
      <p:sp>
        <p:nvSpPr>
          <p:cNvPr id="4" name="TextBox 3"/>
          <p:cNvSpPr txBox="1"/>
          <p:nvPr/>
        </p:nvSpPr>
        <p:spPr>
          <a:xfrm>
            <a:off x="548640" y="3200400"/>
            <a:ext cx="9592056" cy="1371600"/>
          </a:xfrm>
          <a:prstGeom prst="rect">
            <a:avLst/>
          </a:prstGeom>
          <a:noFill/>
        </p:spPr>
        <p:txBody>
          <a:bodyPr wrap="square">
            <a:normAutofit/>
          </a:bodyPr>
          <a:lstStyle/>
          <a:p>
            <a:pPr algn="l"/>
            <a:r>
              <a:rPr sz="4000" b="1" i="0">
                <a:solidFill>
                  <a:srgbClr val="FFFFFF"/>
                </a:solidFill>
              </a:rPr>
              <a:t>Meridian Components S.r.l.</a:t>
            </a:r>
          </a:p>
        </p:txBody>
      </p:sp>
      <p:sp>
        <p:nvSpPr>
          <p:cNvPr id="5" name="TextBox 4"/>
          <p:cNvSpPr txBox="1"/>
          <p:nvPr/>
        </p:nvSpPr>
        <p:spPr>
          <a:xfrm>
            <a:off x="548640" y="4709160"/>
            <a:ext cx="9592056" cy="548640"/>
          </a:xfrm>
          <a:prstGeom prst="rect">
            <a:avLst/>
          </a:prstGeom>
          <a:noFill/>
        </p:spPr>
        <p:txBody>
          <a:bodyPr wrap="square">
            <a:normAutofit/>
          </a:bodyPr>
          <a:lstStyle/>
          <a:p>
            <a:pPr algn="l"/>
            <a:r>
              <a:rPr sz="1600" b="0" i="0">
                <a:solidFill>
                  <a:srgbClr val="FFFFFF"/>
                </a:solidFill>
              </a:rPr>
              <a:t>Sector: Industrial Components  |  Currency: EUR</a:t>
            </a:r>
          </a:p>
        </p:txBody>
      </p:sp>
      <p:sp>
        <p:nvSpPr>
          <p:cNvPr id="6" name="TextBox 5"/>
          <p:cNvSpPr txBox="1"/>
          <p:nvPr/>
        </p:nvSpPr>
        <p:spPr>
          <a:xfrm>
            <a:off x="548640" y="6675120"/>
            <a:ext cx="9592056" cy="457200"/>
          </a:xfrm>
          <a:prstGeom prst="rect">
            <a:avLst/>
          </a:prstGeom>
          <a:noFill/>
        </p:spPr>
        <p:txBody>
          <a:bodyPr wrap="square">
            <a:normAutofit/>
          </a:bodyPr>
          <a:lstStyle/>
          <a:p>
            <a:pPr algn="l"/>
            <a:r>
              <a:rPr sz="1100" b="0" i="1">
                <a:solidFill>
                  <a:srgbClr val="6B7280"/>
                </a:solidFill>
              </a:rPr>
              <a:t>Prepared by Axiom — 07 Aug 2026, 12:03 UTC</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Meridian Components S.r.l. — Company Profile</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371600"/>
            <a:ext cx="4658868" cy="274320"/>
          </a:xfrm>
          <a:prstGeom prst="rect">
            <a:avLst/>
          </a:prstGeom>
          <a:noFill/>
        </p:spPr>
        <p:txBody>
          <a:bodyPr wrap="square">
            <a:normAutofit/>
          </a:bodyPr>
          <a:lstStyle/>
          <a:p>
            <a:pPr algn="l"/>
            <a:r>
              <a:rPr sz="1300" b="1" i="0">
                <a:solidFill>
                  <a:srgbClr val="4F8FC9"/>
                </a:solidFill>
              </a:rPr>
              <a:t>Overview</a:t>
            </a:r>
          </a:p>
        </p:txBody>
      </p:sp>
      <p:sp>
        <p:nvSpPr>
          <p:cNvPr id="5" name="Rectangle 4"/>
          <p:cNvSpPr/>
          <p:nvPr/>
        </p:nvSpPr>
        <p:spPr>
          <a:xfrm>
            <a:off x="548640" y="1691640"/>
            <a:ext cx="4658868" cy="2057400"/>
          </a:xfrm>
          <a:prstGeom prst="rect">
            <a:avLst/>
          </a:prstGeom>
          <a:solidFill>
            <a:srgbClr val="FFFFFF"/>
          </a:solidFill>
          <a:ln w="9525">
            <a:solidFill>
              <a:srgbClr val="D0D5D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58368" y="1783080"/>
            <a:ext cx="4439412" cy="1874520"/>
          </a:xfrm>
          <a:prstGeom prst="rect">
            <a:avLst/>
          </a:prstGeom>
          <a:noFill/>
        </p:spPr>
        <p:txBody>
          <a:bodyPr wrap="square">
            <a:normAutofit/>
          </a:bodyPr>
          <a:lstStyle/>
          <a:p>
            <a:pPr>
              <a:spcAft>
                <a:spcPts val="600"/>
              </a:spcAft>
            </a:pPr>
            <a:r>
              <a:rPr sz="1100" b="1">
                <a:solidFill>
                  <a:srgbClr val="202020"/>
                </a:solidFill>
              </a:rPr>
              <a:t>Sector: </a:t>
            </a:r>
            <a:r>
              <a:rPr sz="1100" b="0">
                <a:solidFill>
                  <a:srgbClr val="202020"/>
                </a:solidFill>
              </a:rPr>
              <a:t>Industrial Components</a:t>
            </a:r>
          </a:p>
          <a:p>
            <a:pPr>
              <a:spcAft>
                <a:spcPts val="600"/>
              </a:spcAft>
            </a:pPr>
            <a:r>
              <a:rPr sz="1100" b="1">
                <a:solidFill>
                  <a:srgbClr val="202020"/>
                </a:solidFill>
              </a:rPr>
              <a:t>Currency: </a:t>
            </a:r>
            <a:r>
              <a:rPr sz="1100" b="0">
                <a:solidFill>
                  <a:srgbClr val="202020"/>
                </a:solidFill>
              </a:rPr>
              <a:t>EUR</a:t>
            </a:r>
          </a:p>
        </p:txBody>
      </p:sp>
      <p:sp>
        <p:nvSpPr>
          <p:cNvPr id="7" name="TextBox 6"/>
          <p:cNvSpPr txBox="1"/>
          <p:nvPr/>
        </p:nvSpPr>
        <p:spPr>
          <a:xfrm>
            <a:off x="5481828" y="1371600"/>
            <a:ext cx="4658868" cy="274320"/>
          </a:xfrm>
          <a:prstGeom prst="rect">
            <a:avLst/>
          </a:prstGeom>
          <a:noFill/>
        </p:spPr>
        <p:txBody>
          <a:bodyPr wrap="square">
            <a:normAutofit/>
          </a:bodyPr>
          <a:lstStyle/>
          <a:p>
            <a:pPr algn="l"/>
            <a:r>
              <a:rPr sz="1300" b="1" i="0">
                <a:solidFill>
                  <a:srgbClr val="4F8FC9"/>
                </a:solidFill>
              </a:rPr>
              <a:t>Key Financials</a:t>
            </a:r>
          </a:p>
        </p:txBody>
      </p:sp>
      <p:sp>
        <p:nvSpPr>
          <p:cNvPr id="8" name="Rectangle 7"/>
          <p:cNvSpPr/>
          <p:nvPr/>
        </p:nvSpPr>
        <p:spPr>
          <a:xfrm>
            <a:off x="5481828" y="1691640"/>
            <a:ext cx="4658868" cy="2057400"/>
          </a:xfrm>
          <a:prstGeom prst="rect">
            <a:avLst/>
          </a:prstGeom>
          <a:solidFill>
            <a:srgbClr val="FFFFFF"/>
          </a:solidFill>
          <a:ln w="9525">
            <a:solidFill>
              <a:srgbClr val="D0D5D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591556" y="1783080"/>
            <a:ext cx="4439412" cy="1874520"/>
          </a:xfrm>
          <a:prstGeom prst="rect">
            <a:avLst/>
          </a:prstGeom>
          <a:noFill/>
        </p:spPr>
        <p:txBody>
          <a:bodyPr wrap="square">
            <a:normAutofit/>
          </a:bodyPr>
          <a:lstStyle/>
          <a:p>
            <a:pPr>
              <a:spcAft>
                <a:spcPts val="600"/>
              </a:spcAft>
            </a:pPr>
            <a:r>
              <a:rPr sz="1100" b="1">
                <a:solidFill>
                  <a:srgbClr val="202020"/>
                </a:solidFill>
              </a:rPr>
              <a:t>Revenue (2024): </a:t>
            </a:r>
            <a:r>
              <a:rPr sz="1100" b="0">
                <a:solidFill>
                  <a:srgbClr val="202020"/>
                </a:solidFill>
              </a:rPr>
              <a:t>EUR 61.5M</a:t>
            </a:r>
          </a:p>
          <a:p>
            <a:pPr>
              <a:spcAft>
                <a:spcPts val="600"/>
              </a:spcAft>
            </a:pPr>
            <a:r>
              <a:rPr sz="1100" b="1">
                <a:solidFill>
                  <a:srgbClr val="202020"/>
                </a:solidFill>
              </a:rPr>
              <a:t>EBITDA (2024): </a:t>
            </a:r>
            <a:r>
              <a:rPr sz="1100" b="0">
                <a:solidFill>
                  <a:srgbClr val="202020"/>
                </a:solidFill>
              </a:rPr>
              <a:t>EUR 13.2M (21% margin)</a:t>
            </a:r>
          </a:p>
        </p:txBody>
      </p:sp>
      <p:sp>
        <p:nvSpPr>
          <p:cNvPr id="10" name="TextBox 9"/>
          <p:cNvSpPr txBox="1"/>
          <p:nvPr/>
        </p:nvSpPr>
        <p:spPr>
          <a:xfrm>
            <a:off x="548640" y="4023360"/>
            <a:ext cx="4658868" cy="274320"/>
          </a:xfrm>
          <a:prstGeom prst="rect">
            <a:avLst/>
          </a:prstGeom>
          <a:noFill/>
        </p:spPr>
        <p:txBody>
          <a:bodyPr wrap="square">
            <a:normAutofit/>
          </a:bodyPr>
          <a:lstStyle/>
          <a:p>
            <a:pPr algn="l"/>
            <a:r>
              <a:rPr sz="1300" b="1" i="0">
                <a:solidFill>
                  <a:srgbClr val="4F8FC9"/>
                </a:solidFill>
              </a:rPr>
              <a:t>Shareholders</a:t>
            </a:r>
          </a:p>
        </p:txBody>
      </p:sp>
      <p:sp>
        <p:nvSpPr>
          <p:cNvPr id="11" name="Rectangle 10"/>
          <p:cNvSpPr/>
          <p:nvPr/>
        </p:nvSpPr>
        <p:spPr>
          <a:xfrm>
            <a:off x="548640" y="4343400"/>
            <a:ext cx="4658868" cy="2057400"/>
          </a:xfrm>
          <a:prstGeom prst="rect">
            <a:avLst/>
          </a:prstGeom>
          <a:solidFill>
            <a:srgbClr val="FFFFFF"/>
          </a:solidFill>
          <a:ln w="9525">
            <a:solidFill>
              <a:srgbClr val="D0D5D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8368" y="4434840"/>
            <a:ext cx="4439412" cy="1874520"/>
          </a:xfrm>
          <a:prstGeom prst="rect">
            <a:avLst/>
          </a:prstGeom>
          <a:noFill/>
        </p:spPr>
        <p:txBody>
          <a:bodyPr wrap="square">
            <a:normAutofit/>
          </a:bodyPr>
          <a:lstStyle/>
          <a:p>
            <a:pPr algn="l"/>
            <a:r>
              <a:rPr sz="1100" b="0" i="1">
                <a:solidFill>
                  <a:srgbClr val="6B7280"/>
                </a:solidFill>
              </a:rPr>
              <a:t>N/D</a:t>
            </a:r>
          </a:p>
        </p:txBody>
      </p:sp>
      <p:sp>
        <p:nvSpPr>
          <p:cNvPr id="13" name="TextBox 12"/>
          <p:cNvSpPr txBox="1"/>
          <p:nvPr/>
        </p:nvSpPr>
        <p:spPr>
          <a:xfrm>
            <a:off x="5481828" y="4023360"/>
            <a:ext cx="4658868" cy="274320"/>
          </a:xfrm>
          <a:prstGeom prst="rect">
            <a:avLst/>
          </a:prstGeom>
          <a:noFill/>
        </p:spPr>
        <p:txBody>
          <a:bodyPr wrap="square">
            <a:normAutofit/>
          </a:bodyPr>
          <a:lstStyle/>
          <a:p>
            <a:pPr algn="l"/>
            <a:r>
              <a:rPr sz="1300" b="1" i="0">
                <a:solidFill>
                  <a:srgbClr val="4F8FC9"/>
                </a:solidFill>
              </a:rPr>
              <a:t>Indicative Valuation</a:t>
            </a:r>
          </a:p>
        </p:txBody>
      </p:sp>
      <p:sp>
        <p:nvSpPr>
          <p:cNvPr id="14" name="Rectangle 13"/>
          <p:cNvSpPr/>
          <p:nvPr/>
        </p:nvSpPr>
        <p:spPr>
          <a:xfrm>
            <a:off x="5481828" y="4343400"/>
            <a:ext cx="4658868" cy="2057400"/>
          </a:xfrm>
          <a:prstGeom prst="rect">
            <a:avLst/>
          </a:prstGeom>
          <a:solidFill>
            <a:srgbClr val="FFFFFF"/>
          </a:solidFill>
          <a:ln w="9525">
            <a:solidFill>
              <a:srgbClr val="D0D5D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591556" y="4434840"/>
            <a:ext cx="4439412" cy="1874520"/>
          </a:xfrm>
          <a:prstGeom prst="rect">
            <a:avLst/>
          </a:prstGeom>
          <a:noFill/>
        </p:spPr>
        <p:txBody>
          <a:bodyPr wrap="square">
            <a:normAutofit/>
          </a:bodyPr>
          <a:lstStyle/>
          <a:p>
            <a:pPr>
              <a:spcAft>
                <a:spcPts val="600"/>
              </a:spcAft>
            </a:pPr>
            <a:r>
              <a:rPr sz="1100" b="1">
                <a:solidFill>
                  <a:srgbClr val="202020"/>
                </a:solidFill>
              </a:rPr>
              <a:t>EV/EBITDA Multiple: </a:t>
            </a:r>
            <a:r>
              <a:rPr sz="1100" b="0">
                <a:solidFill>
                  <a:srgbClr val="202020"/>
                </a:solidFill>
              </a:rPr>
              <a:t>8.5x</a:t>
            </a:r>
          </a:p>
          <a:p>
            <a:pPr>
              <a:spcAft>
                <a:spcPts val="600"/>
              </a:spcAft>
            </a:pPr>
            <a:r>
              <a:rPr sz="1100" b="1">
                <a:solidFill>
                  <a:srgbClr val="202020"/>
                </a:solidFill>
              </a:rPr>
              <a:t>Trading Comps EV: </a:t>
            </a:r>
            <a:r>
              <a:rPr sz="1100" b="0">
                <a:solidFill>
                  <a:srgbClr val="202020"/>
                </a:solidFill>
              </a:rPr>
              <a:t>EUR 112.2M</a:t>
            </a:r>
          </a:p>
          <a:p>
            <a:pPr>
              <a:spcAft>
                <a:spcPts val="600"/>
              </a:spcAft>
            </a:pPr>
            <a:r>
              <a:rPr sz="1100" b="1">
                <a:solidFill>
                  <a:srgbClr val="202020"/>
                </a:solidFill>
              </a:rPr>
              <a:t>DCF (Perpetuity): </a:t>
            </a:r>
            <a:r>
              <a:rPr sz="1100" b="0">
                <a:solidFill>
                  <a:srgbClr val="202020"/>
                </a:solidFill>
              </a:rPr>
              <a:t>EUR 155.7M</a:t>
            </a:r>
          </a:p>
          <a:p>
            <a:pPr>
              <a:spcAft>
                <a:spcPts val="600"/>
              </a:spcAft>
            </a:pPr>
            <a:r>
              <a:rPr sz="1100" b="1">
                <a:solidFill>
                  <a:srgbClr val="202020"/>
                </a:solidFill>
              </a:rPr>
              <a:t>DCF (Exit Multiple): </a:t>
            </a:r>
            <a:r>
              <a:rPr sz="1100" b="0">
                <a:solidFill>
                  <a:srgbClr val="202020"/>
                </a:solidFill>
              </a:rPr>
              <a:t>EUR 113.5M</a:t>
            </a:r>
          </a:p>
          <a:p>
            <a:pPr>
              <a:spcAft>
                <a:spcPts val="600"/>
              </a:spcAft>
            </a:pPr>
            <a:r>
              <a:rPr sz="1100" b="1">
                <a:solidFill>
                  <a:srgbClr val="202020"/>
                </a:solidFill>
              </a:rPr>
              <a:t>Equity Value: </a:t>
            </a:r>
            <a:r>
              <a:rPr sz="1100" b="0">
                <a:solidFill>
                  <a:srgbClr val="202020"/>
                </a:solidFill>
              </a:rPr>
              <a:t>EUR 93.7M</a:t>
            </a:r>
          </a:p>
        </p:txBody>
      </p:sp>
      <p:sp>
        <p:nvSpPr>
          <p:cNvPr id="16" name="TextBox 15"/>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Preliminary and indicative only — not a formal valuation opinion.   |   Generato da Axiom — 07 Aug 2026, 12:03 UTC</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Executive Summary</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463040"/>
            <a:ext cx="9592056" cy="4389120"/>
          </a:xfrm>
          <a:prstGeom prst="rect">
            <a:avLst/>
          </a:prstGeom>
          <a:noFill/>
        </p:spPr>
        <p:txBody>
          <a:bodyPr wrap="square">
            <a:normAutofit/>
          </a:bodyPr>
          <a:lstStyle/>
          <a:p>
            <a:pPr>
              <a:spcAft>
                <a:spcPts val="1000"/>
              </a:spcAft>
            </a:pPr>
            <a:r>
              <a:rPr sz="1800">
                <a:solidFill>
                  <a:srgbClr val="202020"/>
                </a:solidFill>
              </a:rPr>
              <a:t>•  Meridian Components S.r.l. operates in the Industrial Components sector.</a:t>
            </a:r>
          </a:p>
          <a:p>
            <a:pPr>
              <a:spcAft>
                <a:spcPts val="1000"/>
              </a:spcAft>
            </a:pPr>
            <a:r>
              <a:rPr sz="1800">
                <a:solidFill>
                  <a:srgbClr val="202020"/>
                </a:solidFill>
              </a:rPr>
              <a:t>•  Latest EBITDA (2024): EUR 13.2M.</a:t>
            </a:r>
          </a:p>
          <a:p>
            <a:pPr>
              <a:spcAft>
                <a:spcPts val="1000"/>
              </a:spcAft>
            </a:pPr>
            <a:r>
              <a:rPr sz="1800">
                <a:solidFill>
                  <a:srgbClr val="202020"/>
                </a:solidFill>
              </a:rPr>
              <a:t>•  Estimated Equity Value: EUR 93.7M.</a:t>
            </a:r>
          </a:p>
        </p:txBody>
      </p:sp>
      <p:sp>
        <p:nvSpPr>
          <p:cNvPr id="5" name="TextBox 4"/>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Generato da Axiom — 07 Aug 2026, 12:03 UTC</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Revenue Trends</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Chart 3"/>
          <p:cNvGraphicFramePr>
            <a:graphicFrameLocks noGrp="1"/>
          </p:cNvGraphicFramePr>
          <p:nvPr/>
        </p:nvGraphicFramePr>
        <p:xfrm>
          <a:off x="548640" y="1463040"/>
          <a:ext cx="9592056" cy="4937760"/>
        </p:xfrm>
        <a:graphic>
          <a:graphicData uri="http://schemas.openxmlformats.org/drawingml/2006/chart">
            <c:chart xmlns:c="http://schemas.openxmlformats.org/drawingml/2006/chart" r:id="rId2"/>
          </a:graphicData>
        </a:graphic>
      </p:graphicFrame>
      <p:sp>
        <p:nvSpPr>
          <p:cNvPr id="5" name="TextBox 4"/>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Generato da Axiom — 07 Aug 2026, 12:03 UTC</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EBITDA Performance</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Chart 3"/>
          <p:cNvGraphicFramePr>
            <a:graphicFrameLocks noGrp="1"/>
          </p:cNvGraphicFramePr>
          <p:nvPr/>
        </p:nvGraphicFramePr>
        <p:xfrm>
          <a:off x="548640" y="1463040"/>
          <a:ext cx="9592056" cy="4937760"/>
        </p:xfrm>
        <a:graphic>
          <a:graphicData uri="http://schemas.openxmlformats.org/drawingml/2006/chart">
            <c:chart xmlns:c="http://schemas.openxmlformats.org/drawingml/2006/chart" r:id="rId2"/>
          </a:graphicData>
        </a:graphic>
      </p:graphicFrame>
      <p:sp>
        <p:nvSpPr>
          <p:cNvPr id="5" name="TextBox 4"/>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Generato da Axiom — 07 Aug 2026, 12:03 UTC</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Financial Position</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1549908" y="1828800"/>
          <a:ext cx="7589520" cy="2194560"/>
        </p:xfrm>
        <a:graphic>
          <a:graphicData uri="http://schemas.openxmlformats.org/drawingml/2006/table">
            <a:tbl>
              <a:tblPr firstRow="1" bandRow="1">
                <a:tableStyleId>{5C22544A-7EE6-4342-B048-85BDC9FD1C3A}</a:tableStyleId>
              </a:tblPr>
              <a:tblGrid>
                <a:gridCol w="3794760"/>
                <a:gridCol w="3794760"/>
              </a:tblGrid>
              <a:tr h="548640">
                <a:tc>
                  <a:txBody>
                    <a:bodyPr/>
                    <a:lstStyle/>
                    <a:p>
                      <a:pPr algn="ctr"/>
                      <a:r>
                        <a:rPr sz="1300" b="1">
                          <a:solidFill>
                            <a:srgbClr val="FFFFFF"/>
                          </a:solidFill>
                        </a:rPr>
                        <a:t>Metric</a:t>
                      </a:r>
                    </a:p>
                  </a:txBody>
                  <a:tcPr>
                    <a:solidFill>
                      <a:srgbClr val="0A1121"/>
                    </a:solidFill>
                  </a:tcPr>
                </a:tc>
                <a:tc>
                  <a:txBody>
                    <a:bodyPr/>
                    <a:lstStyle/>
                    <a:p>
                      <a:pPr algn="ctr"/>
                      <a:r>
                        <a:rPr sz="1300" b="1">
                          <a:solidFill>
                            <a:srgbClr val="FFFFFF"/>
                          </a:solidFill>
                        </a:rPr>
                        <a:t>Value</a:t>
                      </a:r>
                    </a:p>
                  </a:txBody>
                  <a:tcPr>
                    <a:solidFill>
                      <a:srgbClr val="0A1121"/>
                    </a:solidFill>
                  </a:tcPr>
                </a:tc>
              </a:tr>
              <a:tr h="548640">
                <a:tc>
                  <a:txBody>
                    <a:bodyPr/>
                    <a:lstStyle/>
                    <a:p>
                      <a:pPr algn="l"/>
                      <a:r>
                        <a:rPr sz="1200" b="1">
                          <a:solidFill>
                            <a:srgbClr val="202020"/>
                          </a:solidFill>
                        </a:rPr>
                        <a:t>Net Debt</a:t>
                      </a:r>
                    </a:p>
                  </a:txBody>
                  <a:tcPr>
                    <a:solidFill>
                      <a:srgbClr val="FFFFFF"/>
                    </a:solidFill>
                  </a:tcPr>
                </a:tc>
                <a:tc>
                  <a:txBody>
                    <a:bodyPr/>
                    <a:lstStyle/>
                    <a:p>
                      <a:pPr algn="ctr"/>
                      <a:r>
                        <a:rPr sz="1200" b="0">
                          <a:solidFill>
                            <a:srgbClr val="202020"/>
                          </a:solidFill>
                        </a:rPr>
                        <a:t>EUR 18.5M</a:t>
                      </a:r>
                    </a:p>
                  </a:txBody>
                  <a:tcPr>
                    <a:solidFill>
                      <a:srgbClr val="FFFFFF"/>
                    </a:solidFill>
                  </a:tcPr>
                </a:tc>
              </a:tr>
              <a:tr h="548640">
                <a:tc>
                  <a:txBody>
                    <a:bodyPr/>
                    <a:lstStyle/>
                    <a:p>
                      <a:pPr algn="l"/>
                      <a:r>
                        <a:rPr sz="1200" b="1">
                          <a:solidFill>
                            <a:srgbClr val="202020"/>
                          </a:solidFill>
                        </a:rPr>
                        <a:t>Cash</a:t>
                      </a:r>
                    </a:p>
                  </a:txBody>
                  <a:tcPr>
                    <a:solidFill>
                      <a:srgbClr val="F2F4F7"/>
                    </a:solidFill>
                  </a:tcPr>
                </a:tc>
                <a:tc>
                  <a:txBody>
                    <a:bodyPr/>
                    <a:lstStyle/>
                    <a:p>
                      <a:pPr algn="ctr"/>
                      <a:r>
                        <a:rPr sz="1200" b="0">
                          <a:solidFill>
                            <a:srgbClr val="202020"/>
                          </a:solidFill>
                        </a:rPr>
                        <a:t>EUR 0.0M</a:t>
                      </a:r>
                    </a:p>
                  </a:txBody>
                  <a:tcPr>
                    <a:solidFill>
                      <a:srgbClr val="F2F4F7"/>
                    </a:solidFill>
                  </a:tcPr>
                </a:tc>
              </a:tr>
              <a:tr h="548640">
                <a:tc>
                  <a:txBody>
                    <a:bodyPr/>
                    <a:lstStyle/>
                    <a:p>
                      <a:pPr algn="l"/>
                      <a:r>
                        <a:rPr sz="1200" b="1">
                          <a:solidFill>
                            <a:srgbClr val="202020"/>
                          </a:solidFill>
                        </a:rPr>
                        <a:t>Trading Comps EV</a:t>
                      </a:r>
                    </a:p>
                  </a:txBody>
                  <a:tcPr>
                    <a:solidFill>
                      <a:srgbClr val="FFFFFF"/>
                    </a:solidFill>
                  </a:tcPr>
                </a:tc>
                <a:tc>
                  <a:txBody>
                    <a:bodyPr/>
                    <a:lstStyle/>
                    <a:p>
                      <a:pPr algn="ctr"/>
                      <a:r>
                        <a:rPr sz="1200" b="0">
                          <a:solidFill>
                            <a:srgbClr val="202020"/>
                          </a:solidFill>
                        </a:rPr>
                        <a:t>EUR 112.2M</a:t>
                      </a:r>
                    </a:p>
                  </a:txBody>
                  <a:tcPr>
                    <a:solidFill>
                      <a:srgbClr val="FFFFFF"/>
                    </a:solidFill>
                  </a:tcPr>
                </a:tc>
              </a:tr>
            </a:tbl>
          </a:graphicData>
        </a:graphic>
      </p:graphicFrame>
      <p:sp>
        <p:nvSpPr>
          <p:cNvPr id="5" name="TextBox 4"/>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Convention: Net Debt is already net of cash.   |   Generato da Axiom — 07 Aug 2026, 12:03 UTC</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Valuation Summary</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Chart 3"/>
          <p:cNvGraphicFramePr>
            <a:graphicFrameLocks noGrp="1"/>
          </p:cNvGraphicFramePr>
          <p:nvPr/>
        </p:nvGraphicFramePr>
        <p:xfrm>
          <a:off x="548640" y="1463040"/>
          <a:ext cx="9592056" cy="4572000"/>
        </p:xfrm>
        <a:graphic>
          <a:graphicData uri="http://schemas.openxmlformats.org/drawingml/2006/chart">
            <c:chart xmlns:c="http://schemas.openxmlformats.org/drawingml/2006/chart" r:id="rId2"/>
          </a:graphicData>
        </a:graphic>
      </p:graphicFrame>
      <p:sp>
        <p:nvSpPr>
          <p:cNvPr id="5" name="TextBox 4"/>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The DCF uses EBITDA as a proxy for Free Cash Flow — treat it as a directional indication, not a full DCF.   |   Generato da Axiom — 07 Aug 2026, 12:03 UTC</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Valuation Assumptions</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2189988" y="1828800"/>
          <a:ext cx="6309360" cy="3291840"/>
        </p:xfrm>
        <a:graphic>
          <a:graphicData uri="http://schemas.openxmlformats.org/drawingml/2006/table">
            <a:tbl>
              <a:tblPr firstRow="1" bandRow="1">
                <a:tableStyleId>{5C22544A-7EE6-4342-B048-85BDC9FD1C3A}</a:tableStyleId>
              </a:tblPr>
              <a:tblGrid>
                <a:gridCol w="3154680"/>
                <a:gridCol w="3154680"/>
              </a:tblGrid>
              <a:tr h="548640">
                <a:tc>
                  <a:txBody>
                    <a:bodyPr/>
                    <a:lstStyle/>
                    <a:p>
                      <a:pPr algn="ctr"/>
                      <a:r>
                        <a:rPr sz="1300" b="1">
                          <a:solidFill>
                            <a:srgbClr val="FFFFFF"/>
                          </a:solidFill>
                        </a:rPr>
                        <a:t>Assumption</a:t>
                      </a:r>
                    </a:p>
                  </a:txBody>
                  <a:tcPr>
                    <a:solidFill>
                      <a:srgbClr val="0A1121"/>
                    </a:solidFill>
                  </a:tcPr>
                </a:tc>
                <a:tc>
                  <a:txBody>
                    <a:bodyPr/>
                    <a:lstStyle/>
                    <a:p>
                      <a:pPr algn="ctr"/>
                      <a:r>
                        <a:rPr sz="1300" b="1">
                          <a:solidFill>
                            <a:srgbClr val="FFFFFF"/>
                          </a:solidFill>
                        </a:rPr>
                        <a:t>Value</a:t>
                      </a:r>
                    </a:p>
                  </a:txBody>
                  <a:tcPr>
                    <a:solidFill>
                      <a:srgbClr val="0A1121"/>
                    </a:solidFill>
                  </a:tcPr>
                </a:tc>
              </a:tr>
              <a:tr h="548640">
                <a:tc>
                  <a:txBody>
                    <a:bodyPr/>
                    <a:lstStyle/>
                    <a:p>
                      <a:pPr algn="l"/>
                      <a:r>
                        <a:rPr sz="1200" b="1">
                          <a:solidFill>
                            <a:srgbClr val="202020"/>
                          </a:solidFill>
                        </a:rPr>
                        <a:t>Discount Rate (WACC)</a:t>
                      </a:r>
                    </a:p>
                  </a:txBody>
                  <a:tcPr>
                    <a:solidFill>
                      <a:srgbClr val="FFFFFF"/>
                    </a:solidFill>
                  </a:tcPr>
                </a:tc>
                <a:tc>
                  <a:txBody>
                    <a:bodyPr/>
                    <a:lstStyle/>
                    <a:p>
                      <a:pPr algn="ctr"/>
                      <a:r>
                        <a:rPr sz="1200" b="0">
                          <a:solidFill>
                            <a:srgbClr val="202020"/>
                          </a:solidFill>
                        </a:rPr>
                        <a:t>10.0%</a:t>
                      </a:r>
                    </a:p>
                  </a:txBody>
                  <a:tcPr>
                    <a:solidFill>
                      <a:srgbClr val="FFFFFF"/>
                    </a:solidFill>
                  </a:tcPr>
                </a:tc>
              </a:tr>
              <a:tr h="548640">
                <a:tc>
                  <a:txBody>
                    <a:bodyPr/>
                    <a:lstStyle/>
                    <a:p>
                      <a:pPr algn="l"/>
                      <a:r>
                        <a:rPr sz="1200" b="1">
                          <a:solidFill>
                            <a:srgbClr val="202020"/>
                          </a:solidFill>
                        </a:rPr>
                        <a:t>Terminal Growth Rate</a:t>
                      </a:r>
                    </a:p>
                  </a:txBody>
                  <a:tcPr>
                    <a:solidFill>
                      <a:srgbClr val="F2F4F7"/>
                    </a:solidFill>
                  </a:tcPr>
                </a:tc>
                <a:tc>
                  <a:txBody>
                    <a:bodyPr/>
                    <a:lstStyle/>
                    <a:p>
                      <a:pPr algn="ctr"/>
                      <a:r>
                        <a:rPr sz="1200" b="0">
                          <a:solidFill>
                            <a:srgbClr val="202020"/>
                          </a:solidFill>
                        </a:rPr>
                        <a:t>2.0%</a:t>
                      </a:r>
                    </a:p>
                  </a:txBody>
                  <a:tcPr>
                    <a:solidFill>
                      <a:srgbClr val="F2F4F7"/>
                    </a:solidFill>
                  </a:tcPr>
                </a:tc>
              </a:tr>
              <a:tr h="548640">
                <a:tc>
                  <a:txBody>
                    <a:bodyPr/>
                    <a:lstStyle/>
                    <a:p>
                      <a:pPr algn="l"/>
                      <a:r>
                        <a:rPr sz="1200" b="1">
                          <a:solidFill>
                            <a:srgbClr val="202020"/>
                          </a:solidFill>
                        </a:rPr>
                        <a:t>EV / EBITDA Multiple</a:t>
                      </a:r>
                    </a:p>
                  </a:txBody>
                  <a:tcPr>
                    <a:solidFill>
                      <a:srgbClr val="FFFFFF"/>
                    </a:solidFill>
                  </a:tcPr>
                </a:tc>
                <a:tc>
                  <a:txBody>
                    <a:bodyPr/>
                    <a:lstStyle/>
                    <a:p>
                      <a:pPr algn="ctr"/>
                      <a:r>
                        <a:rPr sz="1200" b="0">
                          <a:solidFill>
                            <a:srgbClr val="202020"/>
                          </a:solidFill>
                        </a:rPr>
                        <a:t>8.5x</a:t>
                      </a:r>
                    </a:p>
                  </a:txBody>
                  <a:tcPr>
                    <a:solidFill>
                      <a:srgbClr val="FFFFFF"/>
                    </a:solidFill>
                  </a:tcPr>
                </a:tc>
              </a:tr>
              <a:tr h="548640">
                <a:tc>
                  <a:txBody>
                    <a:bodyPr/>
                    <a:lstStyle/>
                    <a:p>
                      <a:pPr algn="l"/>
                      <a:r>
                        <a:rPr sz="1200" b="1">
                          <a:solidFill>
                            <a:srgbClr val="202020"/>
                          </a:solidFill>
                        </a:rPr>
                        <a:t>TV Exit EBITDA Multiple</a:t>
                      </a:r>
                    </a:p>
                  </a:txBody>
                  <a:tcPr>
                    <a:solidFill>
                      <a:srgbClr val="F2F4F7"/>
                    </a:solidFill>
                  </a:tcPr>
                </a:tc>
                <a:tc>
                  <a:txBody>
                    <a:bodyPr/>
                    <a:lstStyle/>
                    <a:p>
                      <a:pPr algn="ctr"/>
                      <a:r>
                        <a:rPr sz="1200" b="0">
                          <a:solidFill>
                            <a:srgbClr val="202020"/>
                          </a:solidFill>
                        </a:rPr>
                        <a:t>8.5x</a:t>
                      </a:r>
                    </a:p>
                  </a:txBody>
                  <a:tcPr>
                    <a:solidFill>
                      <a:srgbClr val="F2F4F7"/>
                    </a:solidFill>
                  </a:tcPr>
                </a:tc>
              </a:tr>
              <a:tr h="548640">
                <a:tc>
                  <a:txBody>
                    <a:bodyPr/>
                    <a:lstStyle/>
                    <a:p>
                      <a:pPr algn="l"/>
                      <a:r>
                        <a:rPr sz="1200" b="1">
                          <a:solidFill>
                            <a:srgbClr val="202020"/>
                          </a:solidFill>
                        </a:rPr>
                        <a:t>Mid-Year Convention</a:t>
                      </a:r>
                    </a:p>
                  </a:txBody>
                  <a:tcPr>
                    <a:solidFill>
                      <a:srgbClr val="FFFFFF"/>
                    </a:solidFill>
                  </a:tcPr>
                </a:tc>
                <a:tc>
                  <a:txBody>
                    <a:bodyPr/>
                    <a:lstStyle/>
                    <a:p>
                      <a:pPr algn="ctr"/>
                      <a:r>
                        <a:rPr sz="1200" b="0">
                          <a:solidFill>
                            <a:srgbClr val="202020"/>
                          </a:solidFill>
                        </a:rPr>
                        <a:t>No</a:t>
                      </a:r>
                    </a:p>
                  </a:txBody>
                  <a:tcPr>
                    <a:solidFill>
                      <a:srgbClr val="FFFFFF"/>
                    </a:solidFill>
                  </a:tcPr>
                </a:tc>
              </a:tr>
            </a:tbl>
          </a:graphicData>
        </a:graphic>
      </p:graphicFrame>
      <p:sp>
        <p:nvSpPr>
          <p:cNvPr id="5" name="TextBox 4"/>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Generato da Axiom — 07 Aug 2026, 12:03 UTC</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0689336" cy="1005840"/>
          </a:xfrm>
          <a:prstGeom prst="rect">
            <a:avLst/>
          </a:prstGeom>
          <a:solidFill>
            <a:srgbClr val="0A112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457200">
            <a:normAutofit/>
          </a:bodyPr>
          <a:lstStyle/>
          <a:p>
            <a:pPr algn="l"/>
            <a:r>
              <a:rPr sz="2800" b="1">
                <a:solidFill>
                  <a:srgbClr val="FFFFFF"/>
                </a:solidFill>
              </a:rPr>
              <a:t>Important Notice</a:t>
            </a:r>
          </a:p>
        </p:txBody>
      </p:sp>
      <p:sp>
        <p:nvSpPr>
          <p:cNvPr id="3" name="Rectangle 2"/>
          <p:cNvSpPr/>
          <p:nvPr/>
        </p:nvSpPr>
        <p:spPr>
          <a:xfrm>
            <a:off x="0" y="1005840"/>
            <a:ext cx="10689336" cy="38100"/>
          </a:xfrm>
          <a:prstGeom prst="rect">
            <a:avLst/>
          </a:prstGeom>
          <a:solidFill>
            <a:srgbClr val="4F8F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1645920"/>
            <a:ext cx="9592056" cy="4114800"/>
          </a:xfrm>
          <a:prstGeom prst="rect">
            <a:avLst/>
          </a:prstGeom>
          <a:noFill/>
        </p:spPr>
        <p:txBody>
          <a:bodyPr wrap="square">
            <a:normAutofit/>
          </a:bodyPr>
          <a:lstStyle/>
          <a:p>
            <a:pPr algn="l"/>
            <a:r>
              <a:rPr sz="1400" b="0" i="0">
                <a:solidFill>
                  <a:srgbClr val="6B7280"/>
                </a:solidFill>
              </a:rPr>
              <a:t>This document has been prepared by Axiom based on an automated analysis of the Confidential Information Memorandum (CIM) and other materials provided. It is furnished on a confidential basis solely for the use of the addressee and may not be reproduced or redistributed, in whole or in part, without prior written consent. This analysis is provided for discussion purposes only and does not constitute investment, legal, tax, or accounting advice, nor an offer or solicitation to buy or sell any security or business. Financial data has been extracted using AI-assisted tools and validated where indicated; figures not explicitly confirmed by a human analyst should be independently verified before being relied upon for any transaction or decision.</a:t>
            </a:r>
          </a:p>
        </p:txBody>
      </p:sp>
      <p:sp>
        <p:nvSpPr>
          <p:cNvPr id="5" name="TextBox 4"/>
          <p:cNvSpPr txBox="1"/>
          <p:nvPr/>
        </p:nvSpPr>
        <p:spPr>
          <a:xfrm>
            <a:off x="548640" y="7150608"/>
            <a:ext cx="9592056" cy="320040"/>
          </a:xfrm>
          <a:prstGeom prst="rect">
            <a:avLst/>
          </a:prstGeom>
          <a:noFill/>
        </p:spPr>
        <p:txBody>
          <a:bodyPr wrap="square">
            <a:normAutofit/>
          </a:bodyPr>
          <a:lstStyle/>
          <a:p>
            <a:pPr algn="l"/>
            <a:r>
              <a:rPr sz="900" b="0" i="1">
                <a:solidFill>
                  <a:srgbClr val="6B7280"/>
                </a:solidFill>
              </a:rPr>
              <a:t>Generato da Axiom — 07 Aug 2026, 12:03 UTC</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